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Economica"/>
      <p:regular r:id="rId32"/>
      <p:bold r:id="rId33"/>
      <p:italic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50B1E19-72F8-463B-B800-F5E580DA8143}">
  <a:tblStyle styleId="{150B1E19-72F8-463B-B800-F5E580DA81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Economica-bold.fntdata"/><Relationship Id="rId10" Type="http://schemas.openxmlformats.org/officeDocument/2006/relationships/slide" Target="slides/slide4.xml"/><Relationship Id="rId32" Type="http://schemas.openxmlformats.org/officeDocument/2006/relationships/font" Target="fonts/Economica-regular.fntdata"/><Relationship Id="rId13" Type="http://schemas.openxmlformats.org/officeDocument/2006/relationships/slide" Target="slides/slide7.xml"/><Relationship Id="rId35" Type="http://schemas.openxmlformats.org/officeDocument/2006/relationships/font" Target="fonts/Economica-boldItalic.fntdata"/><Relationship Id="rId12" Type="http://schemas.openxmlformats.org/officeDocument/2006/relationships/slide" Target="slides/slide6.xml"/><Relationship Id="rId34" Type="http://schemas.openxmlformats.org/officeDocument/2006/relationships/font" Target="fonts/Economica-italic.fntdata"/><Relationship Id="rId15" Type="http://schemas.openxmlformats.org/officeDocument/2006/relationships/slide" Target="slides/slide9.xml"/><Relationship Id="rId37" Type="http://schemas.openxmlformats.org/officeDocument/2006/relationships/font" Target="fonts/OpenSans-bold.fntdata"/><Relationship Id="rId14" Type="http://schemas.openxmlformats.org/officeDocument/2006/relationships/slide" Target="slides/slide8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1c200645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1c200645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2573f455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2573f455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2a75550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a2a75550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2a755506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2a755506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2573f455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2573f455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1c200645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1c200645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a1c200645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a1c200645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1c200645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a1c200645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1c2006453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a1c200645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a1c200645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a1c200645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a1c2006453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a1c200645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a228271e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a228271e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a24c2872e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a24c2872e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a24c2872e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a24c2872e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1c2006453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a1c200645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a566dbd8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a566dbd8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a1c2006453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a1c200645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a2573f455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a2573f455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2573f455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a2573f455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2573f455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a2573f455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2573f455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a2573f455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2573f455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a2573f455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2573f455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2573f455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2573f455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2573f455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2573f455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2573f455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Relationship Id="rId11" Type="http://schemas.openxmlformats.org/officeDocument/2006/relationships/image" Target="../media/image15.png"/><Relationship Id="rId10" Type="http://schemas.openxmlformats.org/officeDocument/2006/relationships/image" Target="../media/image19.png"/><Relationship Id="rId9" Type="http://schemas.openxmlformats.org/officeDocument/2006/relationships/image" Target="../media/image28.png"/><Relationship Id="rId5" Type="http://schemas.openxmlformats.org/officeDocument/2006/relationships/image" Target="../media/image14.png"/><Relationship Id="rId6" Type="http://schemas.openxmlformats.org/officeDocument/2006/relationships/image" Target="../media/image2.png"/><Relationship Id="rId7" Type="http://schemas.openxmlformats.org/officeDocument/2006/relationships/image" Target="../media/image23.png"/><Relationship Id="rId8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37.png"/><Relationship Id="rId8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38.png"/><Relationship Id="rId5" Type="http://schemas.openxmlformats.org/officeDocument/2006/relationships/image" Target="../media/image33.png"/><Relationship Id="rId6" Type="http://schemas.openxmlformats.org/officeDocument/2006/relationships/image" Target="../media/image27.png"/><Relationship Id="rId7" Type="http://schemas.openxmlformats.org/officeDocument/2006/relationships/image" Target="../media/image1.png"/><Relationship Id="rId8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builtin.com/hardware/transistor" TargetMode="External"/><Relationship Id="rId4" Type="http://schemas.openxmlformats.org/officeDocument/2006/relationships/hyperlink" Target="https://www.youtube.com/watch?v=J4oO7PT_nzQ&amp;t=2s&amp;ab_channel=TheEngineeringMindset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1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Relationship Id="rId5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Relationship Id="rId4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467400" y="1276925"/>
            <a:ext cx="8209200" cy="13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/>
              <a:t>Flow-Controlled and Clock-Distributed Optical Switch and Control System</a:t>
            </a:r>
            <a:endParaRPr sz="3600"/>
          </a:p>
        </p:txBody>
      </p:sp>
      <p:sp>
        <p:nvSpPr>
          <p:cNvPr id="63" name="Google Shape;63;p13"/>
          <p:cNvSpPr txBox="1"/>
          <p:nvPr>
            <p:ph idx="4294967295" type="subTitle"/>
          </p:nvPr>
        </p:nvSpPr>
        <p:spPr>
          <a:xfrm>
            <a:off x="1999225" y="2650618"/>
            <a:ext cx="5212500" cy="17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Presentors: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Hanqin Cao (hc3359)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Yiqing Cao (yc4138)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392125" y="272550"/>
            <a:ext cx="759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/>
              <a:t>Clock Distribution Technique</a:t>
            </a:r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793625" y="1190475"/>
            <a:ext cx="6372000" cy="17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50"/>
              <a:buFont typeface="Georgia"/>
              <a:buChar char="●"/>
            </a:pPr>
            <a:r>
              <a:rPr lang="en" sz="145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Clock and data recovery (CDR) for frequency adjustment</a:t>
            </a:r>
            <a:endParaRPr sz="145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50"/>
              <a:buFont typeface="Georgia"/>
              <a:buChar char="○"/>
            </a:pPr>
            <a:r>
              <a:rPr lang="en" sz="145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Onboard Clock Source</a:t>
            </a:r>
            <a:endParaRPr sz="145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50"/>
              <a:buFont typeface="Georgia"/>
              <a:buChar char="○"/>
            </a:pPr>
            <a:r>
              <a:rPr lang="en" sz="145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Phase adjustment in few nanometers by the system</a:t>
            </a:r>
            <a:endParaRPr sz="145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50"/>
              <a:buFont typeface="Georgia"/>
              <a:buChar char="●"/>
            </a:pPr>
            <a:r>
              <a:rPr lang="en" sz="145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Guarantee of continuous data traffic to maintain the recovered clock with good quality</a:t>
            </a:r>
            <a:endParaRPr sz="145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50"/>
              <a:buFont typeface="Georgia"/>
              <a:buChar char="○"/>
            </a:pPr>
            <a:r>
              <a:rPr lang="en" sz="145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Ethernet protocol</a:t>
            </a:r>
            <a:endParaRPr sz="145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50"/>
              <a:buFont typeface="Georgia"/>
              <a:buChar char="○"/>
            </a:pPr>
            <a:r>
              <a:rPr lang="en" sz="145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Pulse transitions (“1010...1010”)</a:t>
            </a:r>
            <a:endParaRPr sz="145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301" y="3158475"/>
            <a:ext cx="5425500" cy="126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167650" y="325950"/>
            <a:ext cx="6804300" cy="7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Burst mode CDR</a:t>
            </a:r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275" y="-83950"/>
            <a:ext cx="5689350" cy="18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075" y="1803901"/>
            <a:ext cx="7135601" cy="31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24"/>
          <p:cNvGraphicFramePr/>
          <p:nvPr/>
        </p:nvGraphicFramePr>
        <p:xfrm>
          <a:off x="5100075" y="8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{150B1E19-72F8-463B-B800-F5E580DA8143}</a:tableStyleId>
              </a:tblPr>
              <a:tblGrid>
                <a:gridCol w="1104250"/>
                <a:gridCol w="1005025"/>
                <a:gridCol w="943975"/>
              </a:tblGrid>
              <a:tr h="59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Clock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distributed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Burst Mode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0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clock and data recovery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3.1ns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92ns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1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packet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 3.0E-10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0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Latency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 μs server to server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μs (10km)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0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Long distance (~km)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✓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0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Burst multi-rate burst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✓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Scalability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✓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3" name="Google Shape;173;p24"/>
          <p:cNvSpPr txBox="1"/>
          <p:nvPr/>
        </p:nvSpPr>
        <p:spPr>
          <a:xfrm>
            <a:off x="404475" y="134000"/>
            <a:ext cx="4479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Burst mode and clock-distributed system</a:t>
            </a:r>
            <a:endParaRPr sz="4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75" y="1521623"/>
            <a:ext cx="4260900" cy="341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375" y="55938"/>
            <a:ext cx="5430951" cy="50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In MatLab</a:t>
            </a:r>
            <a:endParaRPr/>
          </a:p>
        </p:txBody>
      </p:sp>
      <p:grpSp>
        <p:nvGrpSpPr>
          <p:cNvPr id="187" name="Google Shape;187;p26"/>
          <p:cNvGrpSpPr/>
          <p:nvPr/>
        </p:nvGrpSpPr>
        <p:grpSpPr>
          <a:xfrm>
            <a:off x="4634504" y="1147226"/>
            <a:ext cx="1890806" cy="3088477"/>
            <a:chOff x="597442" y="1419525"/>
            <a:chExt cx="2661608" cy="2549511"/>
          </a:xfrm>
        </p:grpSpPr>
        <p:sp>
          <p:nvSpPr>
            <p:cNvPr id="188" name="Google Shape;188;p26"/>
            <p:cNvSpPr/>
            <p:nvPr/>
          </p:nvSpPr>
          <p:spPr>
            <a:xfrm>
              <a:off x="597450" y="1419525"/>
              <a:ext cx="2661600" cy="2549400"/>
            </a:xfrm>
            <a:prstGeom prst="roundRect">
              <a:avLst>
                <a:gd fmla="val 9691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89" name="Google Shape;189;p26"/>
            <p:cNvCxnSpPr/>
            <p:nvPr/>
          </p:nvCxnSpPr>
          <p:spPr>
            <a:xfrm>
              <a:off x="597450" y="1987840"/>
              <a:ext cx="26616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0" name="Google Shape;190;p26"/>
            <p:cNvSpPr txBox="1"/>
            <p:nvPr/>
          </p:nvSpPr>
          <p:spPr>
            <a:xfrm>
              <a:off x="833250" y="1483877"/>
              <a:ext cx="21900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ToR Class</a:t>
              </a:r>
              <a:endParaRPr sz="30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191" name="Google Shape;191;p26"/>
            <p:cNvSpPr txBox="1"/>
            <p:nvPr/>
          </p:nvSpPr>
          <p:spPr>
            <a:xfrm>
              <a:off x="597442" y="1987836"/>
              <a:ext cx="2661600" cy="19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Properties:</a:t>
              </a:r>
              <a:endParaRPr b="1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SourceToR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LabelPacket 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DataPacket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b="1" lang="en" sz="1800" u="sng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BufferToSend </a:t>
              </a:r>
              <a:endParaRPr b="1" sz="1800" u="sng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b="1" lang="en" sz="1800" u="sng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BufferRecieved </a:t>
              </a: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 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ACKState 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TimeStamp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grpSp>
        <p:nvGrpSpPr>
          <p:cNvPr id="192" name="Google Shape;192;p26"/>
          <p:cNvGrpSpPr/>
          <p:nvPr/>
        </p:nvGrpSpPr>
        <p:grpSpPr>
          <a:xfrm>
            <a:off x="2124202" y="1147214"/>
            <a:ext cx="2418330" cy="3268076"/>
            <a:chOff x="2124202" y="1147214"/>
            <a:chExt cx="2418330" cy="3268076"/>
          </a:xfrm>
        </p:grpSpPr>
        <p:sp>
          <p:nvSpPr>
            <p:cNvPr id="193" name="Google Shape;193;p26"/>
            <p:cNvSpPr/>
            <p:nvPr/>
          </p:nvSpPr>
          <p:spPr>
            <a:xfrm>
              <a:off x="2124202" y="1147214"/>
              <a:ext cx="2418330" cy="3268076"/>
            </a:xfrm>
            <a:prstGeom prst="roundRect">
              <a:avLst>
                <a:gd fmla="val 9691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94" name="Google Shape;194;p26"/>
            <p:cNvCxnSpPr/>
            <p:nvPr/>
          </p:nvCxnSpPr>
          <p:spPr>
            <a:xfrm>
              <a:off x="2124202" y="1811842"/>
              <a:ext cx="24183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5" name="Google Shape;195;p26"/>
            <p:cNvSpPr txBox="1"/>
            <p:nvPr/>
          </p:nvSpPr>
          <p:spPr>
            <a:xfrm>
              <a:off x="2338450" y="1159659"/>
              <a:ext cx="1989834" cy="6045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Buffer</a:t>
              </a:r>
              <a:r>
                <a:rPr lang="en" sz="30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 Class</a:t>
              </a:r>
              <a:endParaRPr sz="30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196" name="Google Shape;196;p26"/>
            <p:cNvSpPr txBox="1"/>
            <p:nvPr/>
          </p:nvSpPr>
          <p:spPr>
            <a:xfrm>
              <a:off x="2124206" y="1779451"/>
              <a:ext cx="2418300" cy="24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Properties:</a:t>
              </a:r>
              <a:endParaRPr b="1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BufferSize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Block        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MostOccupiedBlock  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b="1" lang="en" sz="1800" u="sng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SourceHosts</a:t>
              </a: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        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SourceToR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TimeStamp 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IntraRackData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BufferPacketLossRecord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grpSp>
        <p:nvGrpSpPr>
          <p:cNvPr id="197" name="Google Shape;197;p26"/>
          <p:cNvGrpSpPr/>
          <p:nvPr/>
        </p:nvGrpSpPr>
        <p:grpSpPr>
          <a:xfrm>
            <a:off x="6591338" y="163518"/>
            <a:ext cx="2284096" cy="2549162"/>
            <a:chOff x="594759" y="1419525"/>
            <a:chExt cx="2664291" cy="2549417"/>
          </a:xfrm>
        </p:grpSpPr>
        <p:sp>
          <p:nvSpPr>
            <p:cNvPr id="198" name="Google Shape;198;p26"/>
            <p:cNvSpPr/>
            <p:nvPr/>
          </p:nvSpPr>
          <p:spPr>
            <a:xfrm>
              <a:off x="597450" y="1419525"/>
              <a:ext cx="2661600" cy="2549400"/>
            </a:xfrm>
            <a:prstGeom prst="roundRect">
              <a:avLst>
                <a:gd fmla="val 9691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99" name="Google Shape;199;p26"/>
            <p:cNvCxnSpPr/>
            <p:nvPr/>
          </p:nvCxnSpPr>
          <p:spPr>
            <a:xfrm>
              <a:off x="597450" y="2292670"/>
              <a:ext cx="26616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0" name="Google Shape;200;p26"/>
            <p:cNvSpPr txBox="1"/>
            <p:nvPr/>
          </p:nvSpPr>
          <p:spPr>
            <a:xfrm>
              <a:off x="594759" y="1483889"/>
              <a:ext cx="2661600" cy="6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CentralController</a:t>
              </a:r>
              <a:r>
                <a:rPr lang="en" sz="30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 Class</a:t>
              </a:r>
              <a:endParaRPr sz="30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201" name="Google Shape;201;p26"/>
            <p:cNvSpPr txBox="1"/>
            <p:nvPr/>
          </p:nvSpPr>
          <p:spPr>
            <a:xfrm>
              <a:off x="597440" y="2252342"/>
              <a:ext cx="2661600" cy="171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Properties:</a:t>
              </a:r>
              <a:endParaRPr b="1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LabelPacketList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OpticalConfiguration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ACKSignals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ToRNumber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TimeStamp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grpSp>
        <p:nvGrpSpPr>
          <p:cNvPr id="202" name="Google Shape;202;p26"/>
          <p:cNvGrpSpPr/>
          <p:nvPr/>
        </p:nvGrpSpPr>
        <p:grpSpPr>
          <a:xfrm>
            <a:off x="6593799" y="2845575"/>
            <a:ext cx="2284141" cy="2549156"/>
            <a:chOff x="6365425" y="102374"/>
            <a:chExt cx="2656287" cy="2549156"/>
          </a:xfrm>
        </p:grpSpPr>
        <p:sp>
          <p:nvSpPr>
            <p:cNvPr id="203" name="Google Shape;203;p26"/>
            <p:cNvSpPr/>
            <p:nvPr/>
          </p:nvSpPr>
          <p:spPr>
            <a:xfrm>
              <a:off x="6365425" y="102374"/>
              <a:ext cx="2656200" cy="2125800"/>
            </a:xfrm>
            <a:prstGeom prst="roundRect">
              <a:avLst>
                <a:gd fmla="val 9691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04" name="Google Shape;204;p26"/>
            <p:cNvCxnSpPr/>
            <p:nvPr/>
          </p:nvCxnSpPr>
          <p:spPr>
            <a:xfrm>
              <a:off x="6365435" y="975425"/>
              <a:ext cx="2656277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5" name="Google Shape;205;p26"/>
            <p:cNvSpPr txBox="1"/>
            <p:nvPr/>
          </p:nvSpPr>
          <p:spPr>
            <a:xfrm>
              <a:off x="6600775" y="166725"/>
              <a:ext cx="2185620" cy="6563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OpticalSwitch</a:t>
              </a:r>
              <a:r>
                <a:rPr lang="en" sz="30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 Class</a:t>
              </a:r>
              <a:endParaRPr sz="30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206" name="Google Shape;206;p26"/>
            <p:cNvSpPr txBox="1"/>
            <p:nvPr/>
          </p:nvSpPr>
          <p:spPr>
            <a:xfrm>
              <a:off x="6365425" y="935101"/>
              <a:ext cx="2656277" cy="1716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Properties:</a:t>
              </a:r>
              <a:endParaRPr b="1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DataPacketList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InterTrafficData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ToRNumber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grpSp>
        <p:nvGrpSpPr>
          <p:cNvPr id="207" name="Google Shape;207;p26"/>
          <p:cNvGrpSpPr/>
          <p:nvPr/>
        </p:nvGrpSpPr>
        <p:grpSpPr>
          <a:xfrm>
            <a:off x="141325" y="1147225"/>
            <a:ext cx="1890900" cy="3088478"/>
            <a:chOff x="76200" y="1326825"/>
            <a:chExt cx="1890900" cy="3088478"/>
          </a:xfrm>
        </p:grpSpPr>
        <p:sp>
          <p:nvSpPr>
            <p:cNvPr id="208" name="Google Shape;208;p26"/>
            <p:cNvSpPr/>
            <p:nvPr/>
          </p:nvSpPr>
          <p:spPr>
            <a:xfrm>
              <a:off x="76200" y="1326825"/>
              <a:ext cx="1890900" cy="2731800"/>
            </a:xfrm>
            <a:prstGeom prst="roundRect">
              <a:avLst>
                <a:gd fmla="val 9691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09" name="Google Shape;209;p26"/>
            <p:cNvCxnSpPr/>
            <p:nvPr/>
          </p:nvCxnSpPr>
          <p:spPr>
            <a:xfrm>
              <a:off x="76209" y="2015283"/>
              <a:ext cx="1890801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0" name="Google Shape;210;p26"/>
            <p:cNvSpPr txBox="1"/>
            <p:nvPr/>
          </p:nvSpPr>
          <p:spPr>
            <a:xfrm>
              <a:off x="243722" y="1404782"/>
              <a:ext cx="1555776" cy="5712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Host</a:t>
              </a:r>
              <a:r>
                <a:rPr lang="en" sz="30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 Class</a:t>
              </a:r>
              <a:endParaRPr sz="30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211" name="Google Shape;211;p26"/>
            <p:cNvSpPr txBox="1"/>
            <p:nvPr/>
          </p:nvSpPr>
          <p:spPr>
            <a:xfrm>
              <a:off x="76204" y="2015277"/>
              <a:ext cx="1890801" cy="24000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Properties:</a:t>
              </a:r>
              <a:endParaRPr b="1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EthernetFrames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DestinationToR 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DestinationHost 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SourceToR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SourceHost 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TimeStamp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In MatLab</a:t>
            </a:r>
            <a:endParaRPr/>
          </a:p>
        </p:txBody>
      </p:sp>
      <p:grpSp>
        <p:nvGrpSpPr>
          <p:cNvPr id="217" name="Google Shape;217;p27"/>
          <p:cNvGrpSpPr/>
          <p:nvPr/>
        </p:nvGrpSpPr>
        <p:grpSpPr>
          <a:xfrm>
            <a:off x="141325" y="1147225"/>
            <a:ext cx="2488815" cy="3088453"/>
            <a:chOff x="76200" y="1326825"/>
            <a:chExt cx="1890909" cy="3088453"/>
          </a:xfrm>
        </p:grpSpPr>
        <p:sp>
          <p:nvSpPr>
            <p:cNvPr id="218" name="Google Shape;218;p27"/>
            <p:cNvSpPr/>
            <p:nvPr/>
          </p:nvSpPr>
          <p:spPr>
            <a:xfrm>
              <a:off x="76200" y="1326825"/>
              <a:ext cx="1890900" cy="1424400"/>
            </a:xfrm>
            <a:prstGeom prst="roundRect">
              <a:avLst>
                <a:gd fmla="val 9691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19" name="Google Shape;219;p27"/>
            <p:cNvCxnSpPr/>
            <p:nvPr/>
          </p:nvCxnSpPr>
          <p:spPr>
            <a:xfrm>
              <a:off x="76209" y="2015283"/>
              <a:ext cx="18909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0" name="Google Shape;220;p27"/>
            <p:cNvSpPr txBox="1"/>
            <p:nvPr/>
          </p:nvSpPr>
          <p:spPr>
            <a:xfrm>
              <a:off x="243722" y="1404782"/>
              <a:ext cx="1555800" cy="5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Host Class</a:t>
              </a:r>
              <a:endParaRPr sz="30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221" name="Google Shape;221;p27"/>
            <p:cNvSpPr txBox="1"/>
            <p:nvPr/>
          </p:nvSpPr>
          <p:spPr>
            <a:xfrm>
              <a:off x="76204" y="2015277"/>
              <a:ext cx="1890900" cy="24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Functions</a:t>
              </a:r>
              <a:r>
                <a:rPr b="1"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:</a:t>
              </a:r>
              <a:endParaRPr b="1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DestinationAssignment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grpSp>
        <p:nvGrpSpPr>
          <p:cNvPr id="222" name="Google Shape;222;p27"/>
          <p:cNvGrpSpPr/>
          <p:nvPr/>
        </p:nvGrpSpPr>
        <p:grpSpPr>
          <a:xfrm>
            <a:off x="141325" y="2775625"/>
            <a:ext cx="2488815" cy="2215200"/>
            <a:chOff x="76200" y="1326824"/>
            <a:chExt cx="1890909" cy="2215200"/>
          </a:xfrm>
        </p:grpSpPr>
        <p:sp>
          <p:nvSpPr>
            <p:cNvPr id="223" name="Google Shape;223;p27"/>
            <p:cNvSpPr/>
            <p:nvPr/>
          </p:nvSpPr>
          <p:spPr>
            <a:xfrm>
              <a:off x="76200" y="1326824"/>
              <a:ext cx="1890900" cy="2215200"/>
            </a:xfrm>
            <a:prstGeom prst="roundRect">
              <a:avLst>
                <a:gd fmla="val 9691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24" name="Google Shape;224;p27"/>
            <p:cNvCxnSpPr/>
            <p:nvPr/>
          </p:nvCxnSpPr>
          <p:spPr>
            <a:xfrm>
              <a:off x="76209" y="2015283"/>
              <a:ext cx="18909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5" name="Google Shape;225;p27"/>
            <p:cNvSpPr txBox="1"/>
            <p:nvPr/>
          </p:nvSpPr>
          <p:spPr>
            <a:xfrm>
              <a:off x="243722" y="1404782"/>
              <a:ext cx="1555800" cy="5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Buffer</a:t>
              </a:r>
              <a:r>
                <a:rPr lang="en" sz="30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 Class</a:t>
              </a:r>
              <a:endParaRPr sz="30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226" name="Google Shape;226;p27"/>
            <p:cNvSpPr txBox="1"/>
            <p:nvPr/>
          </p:nvSpPr>
          <p:spPr>
            <a:xfrm>
              <a:off x="76200" y="2015275"/>
              <a:ext cx="1890900" cy="152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Functions:</a:t>
              </a:r>
              <a:endParaRPr b="1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ProcessHosts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FindMostOccupiedBlock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IntraRackTraffic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BufferStackCheck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grpSp>
        <p:nvGrpSpPr>
          <p:cNvPr id="227" name="Google Shape;227;p27"/>
          <p:cNvGrpSpPr/>
          <p:nvPr/>
        </p:nvGrpSpPr>
        <p:grpSpPr>
          <a:xfrm>
            <a:off x="3078850" y="1147225"/>
            <a:ext cx="2488815" cy="2215200"/>
            <a:chOff x="76200" y="1326824"/>
            <a:chExt cx="1890909" cy="2215200"/>
          </a:xfrm>
        </p:grpSpPr>
        <p:sp>
          <p:nvSpPr>
            <p:cNvPr id="228" name="Google Shape;228;p27"/>
            <p:cNvSpPr/>
            <p:nvPr/>
          </p:nvSpPr>
          <p:spPr>
            <a:xfrm>
              <a:off x="76200" y="1326824"/>
              <a:ext cx="1890900" cy="2215200"/>
            </a:xfrm>
            <a:prstGeom prst="roundRect">
              <a:avLst>
                <a:gd fmla="val 9691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29" name="Google Shape;229;p27"/>
            <p:cNvCxnSpPr/>
            <p:nvPr/>
          </p:nvCxnSpPr>
          <p:spPr>
            <a:xfrm>
              <a:off x="76209" y="2015283"/>
              <a:ext cx="18909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0" name="Google Shape;230;p27"/>
            <p:cNvSpPr txBox="1"/>
            <p:nvPr/>
          </p:nvSpPr>
          <p:spPr>
            <a:xfrm>
              <a:off x="243722" y="1404782"/>
              <a:ext cx="1555800" cy="5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ToR</a:t>
              </a:r>
              <a:r>
                <a:rPr lang="en" sz="30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 Class</a:t>
              </a:r>
              <a:endParaRPr sz="30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231" name="Google Shape;231;p27"/>
            <p:cNvSpPr txBox="1"/>
            <p:nvPr/>
          </p:nvSpPr>
          <p:spPr>
            <a:xfrm>
              <a:off x="76200" y="2015275"/>
              <a:ext cx="1890900" cy="152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Functions:</a:t>
              </a:r>
              <a:endParaRPr b="1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DataPacketAggregator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LabelPacketAggregator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BufferUpdate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ACKStateUpdate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grpSp>
        <p:nvGrpSpPr>
          <p:cNvPr id="232" name="Google Shape;232;p27"/>
          <p:cNvGrpSpPr/>
          <p:nvPr/>
        </p:nvGrpSpPr>
        <p:grpSpPr>
          <a:xfrm>
            <a:off x="5987525" y="1147225"/>
            <a:ext cx="2857921" cy="2215200"/>
            <a:chOff x="76200" y="1326824"/>
            <a:chExt cx="1890910" cy="2215200"/>
          </a:xfrm>
        </p:grpSpPr>
        <p:sp>
          <p:nvSpPr>
            <p:cNvPr id="233" name="Google Shape;233;p27"/>
            <p:cNvSpPr/>
            <p:nvPr/>
          </p:nvSpPr>
          <p:spPr>
            <a:xfrm>
              <a:off x="76200" y="1326824"/>
              <a:ext cx="1890900" cy="2215200"/>
            </a:xfrm>
            <a:prstGeom prst="roundRect">
              <a:avLst>
                <a:gd fmla="val 9691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34" name="Google Shape;234;p27"/>
            <p:cNvCxnSpPr/>
            <p:nvPr/>
          </p:nvCxnSpPr>
          <p:spPr>
            <a:xfrm>
              <a:off x="76209" y="2167683"/>
              <a:ext cx="18909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5" name="Google Shape;235;p27"/>
            <p:cNvSpPr txBox="1"/>
            <p:nvPr/>
          </p:nvSpPr>
          <p:spPr>
            <a:xfrm>
              <a:off x="243722" y="1480982"/>
              <a:ext cx="1555800" cy="5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CentralController</a:t>
              </a:r>
              <a:r>
                <a:rPr lang="en" sz="30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 Class</a:t>
              </a:r>
              <a:endParaRPr sz="30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236" name="Google Shape;236;p27"/>
            <p:cNvSpPr txBox="1"/>
            <p:nvPr/>
          </p:nvSpPr>
          <p:spPr>
            <a:xfrm>
              <a:off x="76202" y="2149399"/>
              <a:ext cx="1890900" cy="13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Functions:</a:t>
              </a:r>
              <a:endParaRPr b="1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PacketContention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OpticalConfigurationGenaration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ACKSignalGeneration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grpSp>
        <p:nvGrpSpPr>
          <p:cNvPr id="237" name="Google Shape;237;p27"/>
          <p:cNvGrpSpPr/>
          <p:nvPr/>
        </p:nvGrpSpPr>
        <p:grpSpPr>
          <a:xfrm>
            <a:off x="5305951" y="3508317"/>
            <a:ext cx="3526357" cy="1426213"/>
            <a:chOff x="76200" y="1326818"/>
            <a:chExt cx="1890910" cy="1987200"/>
          </a:xfrm>
        </p:grpSpPr>
        <p:sp>
          <p:nvSpPr>
            <p:cNvPr id="238" name="Google Shape;238;p27"/>
            <p:cNvSpPr/>
            <p:nvPr/>
          </p:nvSpPr>
          <p:spPr>
            <a:xfrm>
              <a:off x="76200" y="1326818"/>
              <a:ext cx="1890900" cy="1987200"/>
            </a:xfrm>
            <a:prstGeom prst="roundRect">
              <a:avLst>
                <a:gd fmla="val 9691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39" name="Google Shape;239;p27"/>
            <p:cNvCxnSpPr/>
            <p:nvPr/>
          </p:nvCxnSpPr>
          <p:spPr>
            <a:xfrm>
              <a:off x="76209" y="1955338"/>
              <a:ext cx="18909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0" name="Google Shape;240;p27"/>
            <p:cNvSpPr txBox="1"/>
            <p:nvPr/>
          </p:nvSpPr>
          <p:spPr>
            <a:xfrm>
              <a:off x="243722" y="1374809"/>
              <a:ext cx="1555800" cy="5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OpticalSwtich </a:t>
              </a:r>
              <a:r>
                <a:rPr lang="en" sz="30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Class</a:t>
              </a:r>
              <a:endParaRPr sz="30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241" name="Google Shape;241;p27"/>
            <p:cNvSpPr txBox="1"/>
            <p:nvPr/>
          </p:nvSpPr>
          <p:spPr>
            <a:xfrm>
              <a:off x="76200" y="1964690"/>
              <a:ext cx="1890900" cy="12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Functions:</a:t>
              </a:r>
              <a:endParaRPr b="1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ProcessDataPackets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Economica"/>
                <a:buAutoNum type="arabicPeriod"/>
              </a:pPr>
              <a:r>
                <a:rPr lang="en" sz="18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InterRackTraffic</a:t>
              </a:r>
              <a:endParaRPr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8"/>
          <p:cNvPicPr preferRelativeResize="0"/>
          <p:nvPr/>
        </p:nvPicPr>
        <p:blipFill rotWithShape="1">
          <a:blip r:embed="rId3">
            <a:alphaModFix/>
          </a:blip>
          <a:srcRect b="0" l="9453" r="0" t="0"/>
          <a:stretch/>
        </p:blipFill>
        <p:spPr>
          <a:xfrm>
            <a:off x="0" y="1124075"/>
            <a:ext cx="4571999" cy="15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08978"/>
            <a:ext cx="4571999" cy="90017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/>
          <p:nvPr/>
        </p:nvSpPr>
        <p:spPr>
          <a:xfrm>
            <a:off x="4902924" y="4202200"/>
            <a:ext cx="21603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[DestinationHost, EthernetFrame, SourceHost]</a:t>
            </a:r>
            <a:r>
              <a:rPr b="1" lang="en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 		            →</a:t>
            </a:r>
            <a:endParaRPr b="1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249" name="Google Shape;249;p28"/>
          <p:cNvGrpSpPr/>
          <p:nvPr/>
        </p:nvGrpSpPr>
        <p:grpSpPr>
          <a:xfrm>
            <a:off x="0" y="2876045"/>
            <a:ext cx="9155263" cy="0"/>
            <a:chOff x="0" y="2952245"/>
            <a:chExt cx="9155263" cy="0"/>
          </a:xfrm>
        </p:grpSpPr>
        <p:cxnSp>
          <p:nvCxnSpPr>
            <p:cNvPr id="250" name="Google Shape;250;p28"/>
            <p:cNvCxnSpPr/>
            <p:nvPr/>
          </p:nvCxnSpPr>
          <p:spPr>
            <a:xfrm>
              <a:off x="0" y="2952245"/>
              <a:ext cx="4572000" cy="0"/>
            </a:xfrm>
            <a:prstGeom prst="straightConnector1">
              <a:avLst/>
            </a:prstGeom>
            <a:noFill/>
            <a:ln cap="flat" cmpd="sng" w="38100">
              <a:solidFill>
                <a:srgbClr val="CCA67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28"/>
            <p:cNvCxnSpPr/>
            <p:nvPr/>
          </p:nvCxnSpPr>
          <p:spPr>
            <a:xfrm>
              <a:off x="4583263" y="2952245"/>
              <a:ext cx="4572000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52" name="Google Shape;25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650" y="89975"/>
            <a:ext cx="4192726" cy="272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8600" y="3027662"/>
            <a:ext cx="2362114" cy="9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3225" y="3027650"/>
            <a:ext cx="1994474" cy="200337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/>
          <p:nvPr/>
        </p:nvSpPr>
        <p:spPr>
          <a:xfrm>
            <a:off x="4812500" y="1613275"/>
            <a:ext cx="4188900" cy="1011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8297725" y="4298300"/>
            <a:ext cx="385800" cy="675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7" name="Google Shape;257;p28"/>
          <p:cNvCxnSpPr>
            <a:stCxn id="255" idx="3"/>
            <a:endCxn id="256" idx="3"/>
          </p:cNvCxnSpPr>
          <p:nvPr/>
        </p:nvCxnSpPr>
        <p:spPr>
          <a:xfrm flipH="1">
            <a:off x="8683400" y="1663825"/>
            <a:ext cx="318000" cy="2668200"/>
          </a:xfrm>
          <a:prstGeom prst="bentConnector3">
            <a:avLst>
              <a:gd fmla="val -33388" name="adj1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8" name="Google Shape;258;p28"/>
          <p:cNvSpPr/>
          <p:nvPr/>
        </p:nvSpPr>
        <p:spPr>
          <a:xfrm>
            <a:off x="7203475" y="3175125"/>
            <a:ext cx="564000" cy="185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28"/>
          <p:cNvSpPr/>
          <p:nvPr/>
        </p:nvSpPr>
        <p:spPr>
          <a:xfrm>
            <a:off x="7767475" y="3175125"/>
            <a:ext cx="530100" cy="185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28"/>
          <p:cNvSpPr/>
          <p:nvPr/>
        </p:nvSpPr>
        <p:spPr>
          <a:xfrm>
            <a:off x="4653425" y="3363125"/>
            <a:ext cx="2337900" cy="67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1" name="Google Shape;261;p28"/>
          <p:cNvCxnSpPr>
            <a:stCxn id="260" idx="3"/>
          </p:cNvCxnSpPr>
          <p:nvPr/>
        </p:nvCxnSpPr>
        <p:spPr>
          <a:xfrm>
            <a:off x="6991325" y="3396875"/>
            <a:ext cx="101400" cy="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2" name="Google Shape;262;p28"/>
          <p:cNvSpPr txBox="1"/>
          <p:nvPr>
            <p:ph type="title"/>
          </p:nvPr>
        </p:nvSpPr>
        <p:spPr>
          <a:xfrm>
            <a:off x="310896" y="32004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Simulation In MatLab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>
            <p:ph type="title"/>
          </p:nvPr>
        </p:nvSpPr>
        <p:spPr>
          <a:xfrm>
            <a:off x="310896" y="32004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Simulation In MatLab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68" name="Google Shape;268;p29"/>
          <p:cNvGrpSpPr/>
          <p:nvPr/>
        </p:nvGrpSpPr>
        <p:grpSpPr>
          <a:xfrm>
            <a:off x="0" y="2495045"/>
            <a:ext cx="9155263" cy="0"/>
            <a:chOff x="0" y="2952245"/>
            <a:chExt cx="9155263" cy="0"/>
          </a:xfrm>
        </p:grpSpPr>
        <p:cxnSp>
          <p:nvCxnSpPr>
            <p:cNvPr id="269" name="Google Shape;269;p29"/>
            <p:cNvCxnSpPr/>
            <p:nvPr/>
          </p:nvCxnSpPr>
          <p:spPr>
            <a:xfrm>
              <a:off x="0" y="2952245"/>
              <a:ext cx="4572000" cy="0"/>
            </a:xfrm>
            <a:prstGeom prst="straightConnector1">
              <a:avLst/>
            </a:prstGeom>
            <a:noFill/>
            <a:ln cap="flat" cmpd="sng" w="38100">
              <a:solidFill>
                <a:srgbClr val="CCA67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" name="Google Shape;270;p29"/>
            <p:cNvCxnSpPr/>
            <p:nvPr/>
          </p:nvCxnSpPr>
          <p:spPr>
            <a:xfrm>
              <a:off x="4583263" y="2952245"/>
              <a:ext cx="4572000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71" name="Google Shape;2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0874"/>
            <a:ext cx="4572000" cy="53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54284"/>
            <a:ext cx="4572000" cy="12247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29"/>
          <p:cNvCxnSpPr/>
          <p:nvPr/>
        </p:nvCxnSpPr>
        <p:spPr>
          <a:xfrm>
            <a:off x="6268300" y="4635750"/>
            <a:ext cx="843600" cy="289200"/>
          </a:xfrm>
          <a:prstGeom prst="bentConnector3">
            <a:avLst>
              <a:gd fmla="val 569" name="adj1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4" name="Google Shape;274;p29"/>
          <p:cNvSpPr txBox="1"/>
          <p:nvPr/>
        </p:nvSpPr>
        <p:spPr>
          <a:xfrm>
            <a:off x="7055975" y="2715900"/>
            <a:ext cx="14823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← Label Packet</a:t>
            </a:r>
            <a:endParaRPr b="1" sz="18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75" name="Google Shape;275;p29"/>
          <p:cNvSpPr txBox="1"/>
          <p:nvPr/>
        </p:nvSpPr>
        <p:spPr>
          <a:xfrm>
            <a:off x="4826475" y="4635950"/>
            <a:ext cx="14823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↑ Data Packet</a:t>
            </a:r>
            <a:endParaRPr b="1" sz="18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76" name="Google Shape;2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4000" y="139725"/>
            <a:ext cx="2688550" cy="9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4000" y="1277626"/>
            <a:ext cx="2688551" cy="102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0668" y="948875"/>
            <a:ext cx="1574908" cy="53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25600" y="2571751"/>
            <a:ext cx="2486300" cy="8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74000" y="4040125"/>
            <a:ext cx="2196850" cy="59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29"/>
          <p:cNvCxnSpPr/>
          <p:nvPr/>
        </p:nvCxnSpPr>
        <p:spPr>
          <a:xfrm flipH="1" rot="10800000">
            <a:off x="5227050" y="3726250"/>
            <a:ext cx="1740300" cy="581700"/>
          </a:xfrm>
          <a:prstGeom prst="bentConnector3">
            <a:avLst>
              <a:gd fmla="val 277" name="adj1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82" name="Google Shape;282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67350" y="3508075"/>
            <a:ext cx="2142622" cy="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11900" y="4117300"/>
            <a:ext cx="1998075" cy="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9"/>
          <p:cNvSpPr/>
          <p:nvPr/>
        </p:nvSpPr>
        <p:spPr>
          <a:xfrm>
            <a:off x="4672700" y="711825"/>
            <a:ext cx="2688600" cy="16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4677525" y="1757875"/>
            <a:ext cx="2688600" cy="71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6" name="Google Shape;286;p29"/>
          <p:cNvCxnSpPr>
            <a:stCxn id="284" idx="2"/>
            <a:endCxn id="277" idx="0"/>
          </p:cNvCxnSpPr>
          <p:nvPr/>
        </p:nvCxnSpPr>
        <p:spPr>
          <a:xfrm flipH="1" rot="-5400000">
            <a:off x="5816600" y="1076025"/>
            <a:ext cx="402000" cy="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7" name="Google Shape;287;p29"/>
          <p:cNvCxnSpPr>
            <a:stCxn id="285" idx="3"/>
            <a:endCxn id="278" idx="2"/>
          </p:cNvCxnSpPr>
          <p:nvPr/>
        </p:nvCxnSpPr>
        <p:spPr>
          <a:xfrm flipH="1" rot="10800000">
            <a:off x="7366125" y="1482025"/>
            <a:ext cx="861900" cy="3117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8" name="Google Shape;288;p29"/>
          <p:cNvSpPr/>
          <p:nvPr/>
        </p:nvSpPr>
        <p:spPr>
          <a:xfrm>
            <a:off x="4672700" y="528988"/>
            <a:ext cx="2688600" cy="163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9" name="Google Shape;289;p29"/>
          <p:cNvCxnSpPr>
            <a:stCxn id="288" idx="1"/>
            <a:endCxn id="280" idx="1"/>
          </p:cNvCxnSpPr>
          <p:nvPr/>
        </p:nvCxnSpPr>
        <p:spPr>
          <a:xfrm>
            <a:off x="4672700" y="610888"/>
            <a:ext cx="1200" cy="3726900"/>
          </a:xfrm>
          <a:prstGeom prst="bentConnector3">
            <a:avLst>
              <a:gd fmla="val -15264583" name="adj1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0" name="Google Shape;290;p29"/>
          <p:cNvCxnSpPr>
            <a:stCxn id="288" idx="1"/>
            <a:endCxn id="279" idx="1"/>
          </p:cNvCxnSpPr>
          <p:nvPr/>
        </p:nvCxnSpPr>
        <p:spPr>
          <a:xfrm flipH="1">
            <a:off x="4625600" y="610888"/>
            <a:ext cx="47100" cy="2403300"/>
          </a:xfrm>
          <a:prstGeom prst="bentConnector3">
            <a:avLst>
              <a:gd fmla="val 378715" name="adj1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/>
          <p:nvPr>
            <p:ph type="title"/>
          </p:nvPr>
        </p:nvSpPr>
        <p:spPr>
          <a:xfrm>
            <a:off x="310896" y="32004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Simulation In MatLab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96" name="Google Shape;296;p30"/>
          <p:cNvGrpSpPr/>
          <p:nvPr/>
        </p:nvGrpSpPr>
        <p:grpSpPr>
          <a:xfrm>
            <a:off x="0" y="3180845"/>
            <a:ext cx="9155263" cy="0"/>
            <a:chOff x="0" y="2952245"/>
            <a:chExt cx="9155263" cy="0"/>
          </a:xfrm>
        </p:grpSpPr>
        <p:cxnSp>
          <p:nvCxnSpPr>
            <p:cNvPr id="297" name="Google Shape;297;p30"/>
            <p:cNvCxnSpPr/>
            <p:nvPr/>
          </p:nvCxnSpPr>
          <p:spPr>
            <a:xfrm>
              <a:off x="0" y="2952245"/>
              <a:ext cx="4572000" cy="0"/>
            </a:xfrm>
            <a:prstGeom prst="straightConnector1">
              <a:avLst/>
            </a:prstGeom>
            <a:noFill/>
            <a:ln cap="flat" cmpd="sng" w="38100">
              <a:solidFill>
                <a:srgbClr val="CCA67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30"/>
            <p:cNvCxnSpPr/>
            <p:nvPr/>
          </p:nvCxnSpPr>
          <p:spPr>
            <a:xfrm>
              <a:off x="4583263" y="2952245"/>
              <a:ext cx="4572000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99" name="Google Shape;2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8073"/>
            <a:ext cx="4571999" cy="191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32466"/>
            <a:ext cx="4572000" cy="102475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0"/>
          <p:cNvSpPr txBox="1"/>
          <p:nvPr/>
        </p:nvSpPr>
        <p:spPr>
          <a:xfrm>
            <a:off x="6942775" y="668350"/>
            <a:ext cx="20271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Row: Source ToR</a:t>
            </a:r>
            <a:endParaRPr b="1" sz="18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Column: Destination ToR</a:t>
            </a:r>
            <a:endParaRPr b="1" sz="18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02" name="Google Shape;30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0163" y="435252"/>
            <a:ext cx="2185900" cy="21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4250" y="1974497"/>
            <a:ext cx="1967412" cy="5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5925" y="3347025"/>
            <a:ext cx="3628426" cy="8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45925" y="4411325"/>
            <a:ext cx="2570100" cy="6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0"/>
          <p:cNvSpPr/>
          <p:nvPr/>
        </p:nvSpPr>
        <p:spPr>
          <a:xfrm>
            <a:off x="5130650" y="3739125"/>
            <a:ext cx="747300" cy="458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7" name="Google Shape;307;p30"/>
          <p:cNvCxnSpPr>
            <a:stCxn id="306" idx="2"/>
          </p:cNvCxnSpPr>
          <p:nvPr/>
        </p:nvCxnSpPr>
        <p:spPr>
          <a:xfrm flipH="1">
            <a:off x="5501900" y="4197225"/>
            <a:ext cx="2400" cy="216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 txBox="1"/>
          <p:nvPr>
            <p:ph type="title"/>
          </p:nvPr>
        </p:nvSpPr>
        <p:spPr>
          <a:xfrm>
            <a:off x="310896" y="32004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Simulation In MatLab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13" name="Google Shape;313;p31"/>
          <p:cNvGrpSpPr/>
          <p:nvPr/>
        </p:nvGrpSpPr>
        <p:grpSpPr>
          <a:xfrm>
            <a:off x="0" y="2266445"/>
            <a:ext cx="9155263" cy="0"/>
            <a:chOff x="0" y="2952245"/>
            <a:chExt cx="9155263" cy="0"/>
          </a:xfrm>
        </p:grpSpPr>
        <p:cxnSp>
          <p:nvCxnSpPr>
            <p:cNvPr id="314" name="Google Shape;314;p31"/>
            <p:cNvCxnSpPr/>
            <p:nvPr/>
          </p:nvCxnSpPr>
          <p:spPr>
            <a:xfrm>
              <a:off x="0" y="2952245"/>
              <a:ext cx="4572000" cy="0"/>
            </a:xfrm>
            <a:prstGeom prst="straightConnector1">
              <a:avLst/>
            </a:prstGeom>
            <a:noFill/>
            <a:ln cap="flat" cmpd="sng" w="38100">
              <a:solidFill>
                <a:srgbClr val="CCA67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31"/>
            <p:cNvCxnSpPr/>
            <p:nvPr/>
          </p:nvCxnSpPr>
          <p:spPr>
            <a:xfrm>
              <a:off x="4583263" y="2952245"/>
              <a:ext cx="4572000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16" name="Google Shape;3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925"/>
            <a:ext cx="4486575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38925"/>
            <a:ext cx="4572001" cy="127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7975" y="841337"/>
            <a:ext cx="3831808" cy="135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/>
          <p:cNvPicPr preferRelativeResize="0"/>
          <p:nvPr/>
        </p:nvPicPr>
        <p:blipFill rotWithShape="1">
          <a:blip r:embed="rId6">
            <a:alphaModFix/>
          </a:blip>
          <a:srcRect b="0" l="0" r="0" t="57621"/>
          <a:stretch/>
        </p:blipFill>
        <p:spPr>
          <a:xfrm>
            <a:off x="4727975" y="66350"/>
            <a:ext cx="1718675" cy="7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6951" y="2333675"/>
            <a:ext cx="2725416" cy="273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54919" y="2333675"/>
            <a:ext cx="2174844" cy="27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12675" y="2333675"/>
            <a:ext cx="2190074" cy="27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/>
          <p:nvPr/>
        </p:nvSpPr>
        <p:spPr>
          <a:xfrm>
            <a:off x="1158550" y="2659350"/>
            <a:ext cx="766500" cy="241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31"/>
          <p:cNvSpPr/>
          <p:nvPr/>
        </p:nvSpPr>
        <p:spPr>
          <a:xfrm>
            <a:off x="1925050" y="2659350"/>
            <a:ext cx="742200" cy="24120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" name="Google Shape;325;p31"/>
          <p:cNvSpPr/>
          <p:nvPr/>
        </p:nvSpPr>
        <p:spPr>
          <a:xfrm>
            <a:off x="4844400" y="2659350"/>
            <a:ext cx="503100" cy="241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7105250" y="2659350"/>
            <a:ext cx="742200" cy="24120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7" name="Google Shape;327;p31"/>
          <p:cNvCxnSpPr>
            <a:stCxn id="323" idx="0"/>
            <a:endCxn id="325" idx="0"/>
          </p:cNvCxnSpPr>
          <p:nvPr/>
        </p:nvCxnSpPr>
        <p:spPr>
          <a:xfrm flipH="1" rot="-5400000">
            <a:off x="3318550" y="882600"/>
            <a:ext cx="600" cy="3554100"/>
          </a:xfrm>
          <a:prstGeom prst="bentConnector3">
            <a:avLst>
              <a:gd fmla="val -28929167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8" name="Google Shape;328;p31"/>
          <p:cNvCxnSpPr>
            <a:stCxn id="324" idx="0"/>
            <a:endCxn id="326" idx="0"/>
          </p:cNvCxnSpPr>
          <p:nvPr/>
        </p:nvCxnSpPr>
        <p:spPr>
          <a:xfrm flipH="1" rot="-5400000">
            <a:off x="4885900" y="69600"/>
            <a:ext cx="600" cy="5180100"/>
          </a:xfrm>
          <a:prstGeom prst="bentConnector3">
            <a:avLst>
              <a:gd fmla="val -20891667" name="adj1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20040"/>
            <a:ext cx="8522100" cy="83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Electrical Switch (transistors)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0900" y="4227575"/>
            <a:ext cx="85221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10" u="sng">
                <a:solidFill>
                  <a:schemeClr val="hlink"/>
                </a:solidFill>
                <a:hlinkClick r:id="rId3"/>
              </a:rPr>
              <a:t>https://builtin.com/hardware/transistor</a:t>
            </a:r>
            <a:endParaRPr sz="91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10" u="sng">
                <a:solidFill>
                  <a:schemeClr val="hlink"/>
                </a:solidFill>
              </a:rPr>
              <a:t>https://orbray.com/magazine_en/archives/501</a:t>
            </a:r>
            <a:endParaRPr sz="91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10" u="sng">
                <a:solidFill>
                  <a:schemeClr val="hlink"/>
                </a:solidFill>
                <a:hlinkClick r:id="rId4"/>
              </a:rPr>
              <a:t>https://www.youtube.com/watch?v=J4oO7PT_nzQ&amp;t=2s&amp;ab_channel=TheEngineeringMindset</a:t>
            </a:r>
            <a:r>
              <a:rPr lang="en" sz="910"/>
              <a:t> </a:t>
            </a:r>
            <a:endParaRPr sz="910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6475" y="183675"/>
            <a:ext cx="2052751" cy="186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6">
            <a:alphaModFix/>
          </a:blip>
          <a:srcRect b="11428" l="4053" r="3610" t="18114"/>
          <a:stretch/>
        </p:blipFill>
        <p:spPr>
          <a:xfrm>
            <a:off x="3769850" y="2109925"/>
            <a:ext cx="5147075" cy="22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137350" y="1503350"/>
            <a:ext cx="37164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~GHz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Power Consumption/ Heat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Performance issues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Miniaturization (nm level) with atom size limitation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/>
          <p:nvPr>
            <p:ph type="title"/>
          </p:nvPr>
        </p:nvSpPr>
        <p:spPr>
          <a:xfrm>
            <a:off x="310896" y="32004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Simulation In MatLab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4" name="Google Shape;3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7687"/>
            <a:ext cx="4572001" cy="127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2400" y="1151350"/>
            <a:ext cx="1924298" cy="25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51350"/>
            <a:ext cx="2500500" cy="251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2"/>
          <p:cNvSpPr/>
          <p:nvPr/>
        </p:nvSpPr>
        <p:spPr>
          <a:xfrm>
            <a:off x="4748000" y="1449400"/>
            <a:ext cx="1380600" cy="221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Google Shape;338;p32"/>
          <p:cNvSpPr/>
          <p:nvPr/>
        </p:nvSpPr>
        <p:spPr>
          <a:xfrm>
            <a:off x="7339600" y="1449400"/>
            <a:ext cx="688200" cy="221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9" name="Google Shape;339;p32"/>
          <p:cNvCxnSpPr>
            <a:stCxn id="337" idx="0"/>
            <a:endCxn id="338" idx="0"/>
          </p:cNvCxnSpPr>
          <p:nvPr/>
        </p:nvCxnSpPr>
        <p:spPr>
          <a:xfrm flipH="1" rot="-5400000">
            <a:off x="6560750" y="326950"/>
            <a:ext cx="600" cy="2245500"/>
          </a:xfrm>
          <a:prstGeom prst="bentConnector3">
            <a:avLst>
              <a:gd fmla="val -28125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 txBox="1"/>
          <p:nvPr>
            <p:ph type="title"/>
          </p:nvPr>
        </p:nvSpPr>
        <p:spPr>
          <a:xfrm>
            <a:off x="310896" y="32004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Simulation In MatLab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5" name="Google Shape;3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82366"/>
            <a:ext cx="4571999" cy="2030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000" y="1774025"/>
            <a:ext cx="4414800" cy="224732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3"/>
          <p:cNvSpPr/>
          <p:nvPr/>
        </p:nvSpPr>
        <p:spPr>
          <a:xfrm>
            <a:off x="98625" y="2093325"/>
            <a:ext cx="4473300" cy="15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8" name="Google Shape;348;p33"/>
          <p:cNvCxnSpPr>
            <a:stCxn id="347" idx="0"/>
            <a:endCxn id="346" idx="0"/>
          </p:cNvCxnSpPr>
          <p:nvPr/>
        </p:nvCxnSpPr>
        <p:spPr>
          <a:xfrm rot="-5400000">
            <a:off x="4440225" y="-330825"/>
            <a:ext cx="319200" cy="4529100"/>
          </a:xfrm>
          <a:prstGeom prst="bentConnector3">
            <a:avLst>
              <a:gd fmla="val 174632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pic>
        <p:nvPicPr>
          <p:cNvPr id="354" name="Google Shape;3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238" y="1600375"/>
            <a:ext cx="3213529" cy="24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4"/>
          <p:cNvSpPr txBox="1"/>
          <p:nvPr/>
        </p:nvSpPr>
        <p:spPr>
          <a:xfrm>
            <a:off x="6325100" y="315925"/>
            <a:ext cx="21138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ToTalPackets = BufferPacketLoss + SuccessfullySentPackts+OpticalSwitchPacketLoss</a:t>
            </a:r>
            <a:endParaRPr b="1"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PacketLossRatio = PacketLoss/TotalPackts</a:t>
            </a:r>
            <a:endParaRPr b="1"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pic>
        <p:nvPicPr>
          <p:cNvPr id="361" name="Google Shape;3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275" y="2469206"/>
            <a:ext cx="3021525" cy="2468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78525"/>
            <a:ext cx="3132529" cy="25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2800" y="103324"/>
            <a:ext cx="3021524" cy="24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5"/>
          <p:cNvSpPr txBox="1"/>
          <p:nvPr/>
        </p:nvSpPr>
        <p:spPr>
          <a:xfrm>
            <a:off x="6325100" y="315925"/>
            <a:ext cx="21138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ToTalPackets = BufferPacketLoss + SuccessfullySentPackts+OpticalSwitchPacketLoss</a:t>
            </a:r>
            <a:endParaRPr b="1"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PacketLossRatio = PacketLoss/TotalPackts</a:t>
            </a:r>
            <a:endParaRPr b="1"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pic>
        <p:nvPicPr>
          <p:cNvPr id="370" name="Google Shape;3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400" y="1038450"/>
            <a:ext cx="4989600" cy="39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76" name="Google Shape;376;p37"/>
          <p:cNvSpPr txBox="1"/>
          <p:nvPr>
            <p:ph idx="1" type="body"/>
          </p:nvPr>
        </p:nvSpPr>
        <p:spPr>
          <a:xfrm>
            <a:off x="311700" y="1225225"/>
            <a:ext cx="4778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With the new designed flow-controlled and clock-distributed optical switch and control system, we 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achieve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43.4 ns optical switch configuration time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 3.0E-10 packet loss rate resulting from the packet contention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3.1 ns fast CDR time (92 ns for burst mode CDR)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zero buffer overflow-caused packet loss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 3 μs server-to-server latency with a smaller electrical buffer of 8192 bytes at a traffic load of 0.5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Preventing deployment of complex </a:t>
            </a:r>
            <a:r>
              <a:rPr lang="en" sz="135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burst mode CDR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receivers while burst mode works well under high traffic load and Dynamic Range of loss rate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225" y="1147225"/>
            <a:ext cx="3367149" cy="32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Optical Switch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225225"/>
            <a:ext cx="3755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~THz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Higher Bandwidth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Sensitivity to Environment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Limited Compatibility / Standardization needed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550" y="1096725"/>
            <a:ext cx="2560275" cy="17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2325" y="2781425"/>
            <a:ext cx="5045426" cy="1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7594800" y="4242075"/>
            <a:ext cx="15492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Micro-Electro Mechanical Systems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6971700" y="1945975"/>
            <a:ext cx="18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Waveguide Design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56375" y="226750"/>
            <a:ext cx="7842000" cy="7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to </a:t>
            </a:r>
            <a:r>
              <a:rPr lang="en"/>
              <a:t>be </a:t>
            </a:r>
            <a:r>
              <a:rPr lang="en"/>
              <a:t>solved at data center server level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751725" y="4681800"/>
            <a:ext cx="701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</a:rPr>
              <a:t>A. I. Abbas and G. E. R. Cowan, "Fast-Locking Burst-Mode Clock and Data Recovery for Parallel VCSEL-Based Optical Link Receivers," in </a:t>
            </a:r>
            <a:r>
              <a:rPr i="1" lang="en" sz="900">
                <a:solidFill>
                  <a:srgbClr val="333333"/>
                </a:solidFill>
                <a:highlight>
                  <a:srgbClr val="FFFFFF"/>
                </a:highlight>
              </a:rPr>
              <a:t>IEEE Access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</a:rPr>
              <a:t>, vol. 10, pp. 34306-34320, 2022, doi: 10.1109/ACCESS.2022.3162927.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6"/>
          <p:cNvSpPr txBox="1"/>
          <p:nvPr>
            <p:ph idx="4294967295" type="body"/>
          </p:nvPr>
        </p:nvSpPr>
        <p:spPr>
          <a:xfrm>
            <a:off x="862500" y="1118375"/>
            <a:ext cx="74190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Ball Grid Array (BGA) technique bottleneck at pin-density → unlimited bandwidth of optical switches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Power, latency, and cost of OEO conversions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Switches frequency to be time-synchronized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Lack of Optical Random access memories (RAM) → Clock and data recovery (CDR) time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600">
                <a:solidFill>
                  <a:srgbClr val="FF0000"/>
                </a:solidFill>
              </a:rPr>
              <a:t>Burst-mode CDR receivers with oversampling</a:t>
            </a:r>
            <a:r>
              <a:rPr lang="en" sz="1600"/>
              <a:t> (complexity and cost issue)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Universal solutions and scalable topology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598175" y="448075"/>
            <a:ext cx="7559700" cy="9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Flow-controlled and clock-distributed optical switch system deployed at the cluster unit.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475" y="1574425"/>
            <a:ext cx="3367150" cy="32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22350" y="152650"/>
            <a:ext cx="7596600" cy="59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/>
              <a:t>Label Control Mechanism</a:t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836025" y="3609825"/>
            <a:ext cx="73260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Font typeface="Georgia"/>
              <a:buChar char="●"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Frames destining to the identical rack are directly flowed to the intra-rack servers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Font typeface="Georgia"/>
              <a:buChar char="●"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Frames destining to the other racks are stored at the electrical buffer (RAM), where the buffer block stores the inter-rack traffic with the same rack destination, respectively.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Font typeface="Georgia"/>
              <a:buChar char="●"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Most-occupied buffer block will be selected and grouped to generate an optical data packet at every time slot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02" name="Google Shape;102;p18"/>
          <p:cNvGrpSpPr/>
          <p:nvPr/>
        </p:nvGrpSpPr>
        <p:grpSpPr>
          <a:xfrm>
            <a:off x="3681813" y="833843"/>
            <a:ext cx="1708540" cy="812972"/>
            <a:chOff x="3625650" y="1014850"/>
            <a:chExt cx="1892700" cy="900600"/>
          </a:xfrm>
        </p:grpSpPr>
        <p:sp>
          <p:nvSpPr>
            <p:cNvPr id="103" name="Google Shape;103;p18"/>
            <p:cNvSpPr/>
            <p:nvPr/>
          </p:nvSpPr>
          <p:spPr>
            <a:xfrm>
              <a:off x="3625650" y="1014850"/>
              <a:ext cx="1892700" cy="450300"/>
            </a:xfrm>
            <a:prstGeom prst="roundRect">
              <a:avLst>
                <a:gd fmla="val 16667" name="adj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Switch controller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3625650" y="1465150"/>
              <a:ext cx="1892700" cy="450300"/>
            </a:xfrm>
            <a:prstGeom prst="roundRect">
              <a:avLst>
                <a:gd fmla="val 16667" name="adj"/>
              </a:avLst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Switch</a:t>
              </a:r>
              <a:endPara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05" name="Google Shape;105;p18"/>
          <p:cNvCxnSpPr/>
          <p:nvPr/>
        </p:nvCxnSpPr>
        <p:spPr>
          <a:xfrm flipH="1">
            <a:off x="3425350" y="1658175"/>
            <a:ext cx="747900" cy="83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8"/>
          <p:cNvCxnSpPr/>
          <p:nvPr/>
        </p:nvCxnSpPr>
        <p:spPr>
          <a:xfrm>
            <a:off x="4859700" y="1654450"/>
            <a:ext cx="534300" cy="78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8"/>
          <p:cNvCxnSpPr/>
          <p:nvPr/>
        </p:nvCxnSpPr>
        <p:spPr>
          <a:xfrm>
            <a:off x="5195850" y="1650550"/>
            <a:ext cx="2182500" cy="79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8"/>
          <p:cNvSpPr txBox="1"/>
          <p:nvPr/>
        </p:nvSpPr>
        <p:spPr>
          <a:xfrm>
            <a:off x="4173250" y="1854725"/>
            <a:ext cx="439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……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9" name="Google Shape;109;p18"/>
          <p:cNvGrpSpPr/>
          <p:nvPr/>
        </p:nvGrpSpPr>
        <p:grpSpPr>
          <a:xfrm>
            <a:off x="1601525" y="2528025"/>
            <a:ext cx="747900" cy="1144500"/>
            <a:chOff x="1594975" y="2469250"/>
            <a:chExt cx="747900" cy="1144500"/>
          </a:xfrm>
        </p:grpSpPr>
        <p:sp>
          <p:nvSpPr>
            <p:cNvPr id="110" name="Google Shape;110;p18"/>
            <p:cNvSpPr/>
            <p:nvPr/>
          </p:nvSpPr>
          <p:spPr>
            <a:xfrm>
              <a:off x="1594975" y="2469250"/>
              <a:ext cx="747900" cy="400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Tor + Buffer</a:t>
              </a:r>
              <a:endParaRPr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1594975" y="2869450"/>
              <a:ext cx="747900" cy="248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Data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1594975" y="3117550"/>
              <a:ext cx="747900" cy="248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Data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1594975" y="3365650"/>
              <a:ext cx="747900" cy="248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Data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4" name="Google Shape;114;p18"/>
          <p:cNvSpPr txBox="1"/>
          <p:nvPr/>
        </p:nvSpPr>
        <p:spPr>
          <a:xfrm rot="-1797074">
            <a:off x="2014224" y="1810248"/>
            <a:ext cx="1487794" cy="348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rPr>
              <a:t>label for each data</a:t>
            </a:r>
            <a:endParaRPr sz="1800">
              <a:solidFill>
                <a:srgbClr val="00FF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 rot="-1765180">
            <a:off x="2423807" y="2111634"/>
            <a:ext cx="1134155" cy="3348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Possible Switch</a:t>
            </a:r>
            <a:endParaRPr sz="18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6" name="Google Shape;116;p18"/>
          <p:cNvCxnSpPr/>
          <p:nvPr/>
        </p:nvCxnSpPr>
        <p:spPr>
          <a:xfrm flipH="1" rot="-206347">
            <a:off x="2056580" y="1678764"/>
            <a:ext cx="1625327" cy="80123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18"/>
          <p:cNvCxnSpPr/>
          <p:nvPr/>
        </p:nvCxnSpPr>
        <p:spPr>
          <a:xfrm flipH="1" rot="10593957">
            <a:off x="2177020" y="1668235"/>
            <a:ext cx="1627723" cy="807863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8" name="Google Shape;118;p18"/>
          <p:cNvGrpSpPr/>
          <p:nvPr/>
        </p:nvGrpSpPr>
        <p:grpSpPr>
          <a:xfrm>
            <a:off x="3079675" y="2501425"/>
            <a:ext cx="747900" cy="1144500"/>
            <a:chOff x="1594975" y="2469250"/>
            <a:chExt cx="747900" cy="1144500"/>
          </a:xfrm>
        </p:grpSpPr>
        <p:sp>
          <p:nvSpPr>
            <p:cNvPr id="119" name="Google Shape;119;p18"/>
            <p:cNvSpPr/>
            <p:nvPr/>
          </p:nvSpPr>
          <p:spPr>
            <a:xfrm>
              <a:off x="1594975" y="2469250"/>
              <a:ext cx="747900" cy="400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Tor + Buffer</a:t>
              </a:r>
              <a:endParaRPr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1594975" y="2869450"/>
              <a:ext cx="747900" cy="248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Data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1594975" y="3117550"/>
              <a:ext cx="747900" cy="248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Data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1594975" y="3365650"/>
              <a:ext cx="747900" cy="248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Data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3" name="Google Shape;123;p18"/>
          <p:cNvGrpSpPr/>
          <p:nvPr/>
        </p:nvGrpSpPr>
        <p:grpSpPr>
          <a:xfrm>
            <a:off x="4991638" y="2454838"/>
            <a:ext cx="747900" cy="1144500"/>
            <a:chOff x="1594975" y="2469250"/>
            <a:chExt cx="747900" cy="1144500"/>
          </a:xfrm>
        </p:grpSpPr>
        <p:sp>
          <p:nvSpPr>
            <p:cNvPr id="124" name="Google Shape;124;p18"/>
            <p:cNvSpPr/>
            <p:nvPr/>
          </p:nvSpPr>
          <p:spPr>
            <a:xfrm>
              <a:off x="1594975" y="2469250"/>
              <a:ext cx="747900" cy="400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Tor + Buffer</a:t>
              </a:r>
              <a:endParaRPr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1594975" y="2869450"/>
              <a:ext cx="747900" cy="248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Data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1594975" y="3117550"/>
              <a:ext cx="747900" cy="248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Data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1594975" y="3365650"/>
              <a:ext cx="747900" cy="248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Data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8" name="Google Shape;128;p18"/>
          <p:cNvGrpSpPr/>
          <p:nvPr/>
        </p:nvGrpSpPr>
        <p:grpSpPr>
          <a:xfrm>
            <a:off x="6980925" y="2454850"/>
            <a:ext cx="747900" cy="1144500"/>
            <a:chOff x="1594975" y="2469250"/>
            <a:chExt cx="747900" cy="1144500"/>
          </a:xfrm>
        </p:grpSpPr>
        <p:sp>
          <p:nvSpPr>
            <p:cNvPr id="129" name="Google Shape;129;p18"/>
            <p:cNvSpPr/>
            <p:nvPr/>
          </p:nvSpPr>
          <p:spPr>
            <a:xfrm>
              <a:off x="1594975" y="2469250"/>
              <a:ext cx="747900" cy="400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Tor + Buffer</a:t>
              </a:r>
              <a:endParaRPr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1594975" y="2869450"/>
              <a:ext cx="747900" cy="248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Data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1594975" y="3117550"/>
              <a:ext cx="747900" cy="248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Data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594975" y="3365650"/>
              <a:ext cx="747900" cy="248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Data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22" y="-45800"/>
            <a:ext cx="90351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1581450" y="53425"/>
            <a:ext cx="5897100" cy="3991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315825" y="303100"/>
            <a:ext cx="75966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/>
              <a:t>Optical Flow Control (OFC) Technique</a:t>
            </a:r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668625" y="1266800"/>
            <a:ext cx="6891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Packet contention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Georgia"/>
              <a:buChar char="○"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two or more packets from different source ToRs have the same output port at the same time slot. 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Flow Control ACK/NACK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400" y="2306100"/>
            <a:ext cx="4194471" cy="24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22" y="-45800"/>
            <a:ext cx="90351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/>
          <p:nvPr/>
        </p:nvSpPr>
        <p:spPr>
          <a:xfrm flipH="1" rot="10800000">
            <a:off x="3523300" y="106900"/>
            <a:ext cx="2387400" cy="526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